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353" r:id="rId3"/>
    <p:sldId id="337" r:id="rId4"/>
    <p:sldId id="354" r:id="rId5"/>
    <p:sldId id="352" r:id="rId6"/>
    <p:sldId id="355" r:id="rId7"/>
    <p:sldId id="338" r:id="rId8"/>
    <p:sldId id="356" r:id="rId9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635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457327CF-A62C-449F-A139-8EDC8CC93D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95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327CF-A62C-449F-A139-8EDC8CC93D6A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ar-IQ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</p:grpSp>
      <p:sp>
        <p:nvSpPr>
          <p:cNvPr id="1239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57E1E-BAF0-4C66-A3CC-29AE6515A8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0B451-4EA2-46C4-85D1-E8B00B0889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BCC32-4844-4810-AB71-31A424AB30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9B6DD-6D44-4152-BAD9-B431EBFCB9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889B-2FB2-4811-A7A2-5AA646CB423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660AD-3558-42FA-821D-2E95AC1366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0FF0-792A-44BA-9FA5-F65F8A9D27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77EA7-8198-4746-8A6B-6D90BF69B9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45129-C6E4-441F-B41F-A519F1C50C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A0C31-ECAB-4C51-97E9-8CCEA41480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21D93-17D0-49C9-B0C7-EB873FFD6C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228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ar-IQ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228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1228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E4A7BCF-D558-4A42-A15B-21A54D0F9E7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848600" cy="457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Histology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762000"/>
            <a:ext cx="7848600" cy="6096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eaLnBrk="1" hangingPunct="1"/>
            <a:r>
              <a:rPr lang="en-US" dirty="0" smtClean="0">
                <a:latin typeface="+mj-lt"/>
              </a:rPr>
              <a:t> </a:t>
            </a:r>
          </a:p>
          <a:p>
            <a:pPr eaLnBrk="1" hangingPunct="1"/>
            <a:endParaRPr lang="en-US" dirty="0" smtClean="0">
              <a:latin typeface="+mj-lt"/>
            </a:endParaRPr>
          </a:p>
          <a:p>
            <a:pPr eaLnBrk="1" hangingPunct="1"/>
            <a:endParaRPr lang="en-US" dirty="0" smtClean="0">
              <a:latin typeface="+mj-lt"/>
            </a:endParaRPr>
          </a:p>
          <a:p>
            <a:pPr eaLnBrk="1" hangingPunct="1"/>
            <a:endParaRPr lang="en-US" dirty="0" smtClean="0">
              <a:latin typeface="+mj-lt"/>
            </a:endParaRPr>
          </a:p>
          <a:p>
            <a:pPr eaLnBrk="1" hangingPunct="1"/>
            <a:endParaRPr lang="en-US" dirty="0" smtClean="0">
              <a:latin typeface="+mj-lt"/>
            </a:endParaRPr>
          </a:p>
          <a:p>
            <a:pPr eaLnBrk="1" hangingPunct="1"/>
            <a:endParaRPr lang="en-US" dirty="0" smtClean="0">
              <a:latin typeface="+mj-lt"/>
            </a:endParaRPr>
          </a:p>
          <a:p>
            <a:pPr eaLnBrk="1" hangingPunct="1"/>
            <a:endParaRPr lang="en-US" dirty="0" smtClean="0">
              <a:latin typeface="+mj-lt"/>
            </a:endParaRPr>
          </a:p>
          <a:p>
            <a:pPr eaLnBrk="1" hangingPunct="1"/>
            <a:endParaRPr lang="en-US" dirty="0" smtClean="0">
              <a:latin typeface="+mj-lt"/>
            </a:endParaRPr>
          </a:p>
          <a:p>
            <a:pPr eaLnBrk="1" hangingPunct="1"/>
            <a:r>
              <a:rPr lang="en-US" dirty="0" smtClean="0">
                <a:latin typeface="+mj-lt"/>
              </a:rPr>
              <a:t>Glands of the digestive system</a:t>
            </a:r>
          </a:p>
          <a:p>
            <a:pPr eaLnBrk="1" hangingPunct="1"/>
            <a:r>
              <a:rPr lang="en-US" dirty="0" smtClean="0"/>
              <a:t>By: </a:t>
            </a:r>
            <a:r>
              <a:rPr lang="en-US" sz="2000" i="1" dirty="0" smtClean="0">
                <a:solidFill>
                  <a:srgbClr val="C00000"/>
                </a:solidFill>
              </a:rPr>
              <a:t>Dr. Ammar Ismail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50"/>
          </a:xfrm>
        </p:spPr>
        <p:txBody>
          <a:bodyPr/>
          <a:lstStyle/>
          <a:p>
            <a:pPr algn="ctr"/>
            <a:r>
              <a:rPr lang="en-US" i="1" dirty="0" smtClean="0"/>
              <a:t>Pancreas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76600" cy="4691063"/>
          </a:xfrm>
        </p:spPr>
        <p:txBody>
          <a:bodyPr/>
          <a:lstStyle/>
          <a:p>
            <a:pPr algn="just" rtl="0"/>
            <a:r>
              <a:rPr lang="en-US" sz="1800" i="1" dirty="0" smtClean="0"/>
              <a:t>The pancreas is an exocrine gland that produces digestive juices( amylase, lipase ,</a:t>
            </a:r>
            <a:r>
              <a:rPr lang="en-US" sz="1800" i="1" dirty="0" err="1" smtClean="0"/>
              <a:t>trypsin</a:t>
            </a:r>
            <a:r>
              <a:rPr lang="en-US" sz="1800" i="1" dirty="0" smtClean="0"/>
              <a:t> ) and an endocrine gland that manufactures hormones .</a:t>
            </a:r>
          </a:p>
          <a:p>
            <a:pPr algn="just" rtl="0"/>
            <a:endParaRPr lang="en-US" sz="1800" dirty="0" smtClean="0"/>
          </a:p>
          <a:p>
            <a:pPr algn="just" rtl="0"/>
            <a:r>
              <a:rPr lang="en-US" sz="1800" i="1" dirty="0" smtClean="0"/>
              <a:t>Its compound </a:t>
            </a:r>
            <a:r>
              <a:rPr lang="en-US" sz="1800" i="1" dirty="0" err="1" smtClean="0"/>
              <a:t>tubuloacinar</a:t>
            </a:r>
            <a:r>
              <a:rPr lang="en-US" sz="1800" i="1" dirty="0" smtClean="0"/>
              <a:t> gland surrounded by capsule which gives </a:t>
            </a:r>
            <a:r>
              <a:rPr lang="en-US" sz="1800" i="1" dirty="0" err="1" smtClean="0"/>
              <a:t>trabiculi</a:t>
            </a:r>
            <a:r>
              <a:rPr lang="en-US" sz="1800" i="1" dirty="0" smtClean="0"/>
              <a:t> to divides the parenchyma into lobules which contain two types of secretary unit.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2050" name="Picture 2" descr="C:\Users\anatomy\Desktop\74317-004-9B143D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866" y="1371600"/>
            <a:ext cx="4997334" cy="3741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/>
              <a:t>Pancreas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530725"/>
          </a:xfrm>
        </p:spPr>
        <p:txBody>
          <a:bodyPr/>
          <a:lstStyle/>
          <a:p>
            <a:pPr algn="just" rtl="0"/>
            <a:r>
              <a:rPr lang="en-US" sz="2000" i="1" dirty="0" smtClean="0"/>
              <a:t>1 – Exocrine units : (</a:t>
            </a:r>
            <a:r>
              <a:rPr lang="en-US" sz="2000" i="1" dirty="0" err="1" smtClean="0"/>
              <a:t>acini</a:t>
            </a:r>
            <a:r>
              <a:rPr lang="en-US" sz="2000" i="1" dirty="0" smtClean="0"/>
              <a:t> )</a:t>
            </a:r>
            <a:endParaRPr lang="en-US" sz="2000" dirty="0" smtClean="0"/>
          </a:p>
          <a:p>
            <a:pPr algn="just" rtl="0"/>
            <a:r>
              <a:rPr lang="en-US" sz="2000" i="1" dirty="0" smtClean="0"/>
              <a:t>The pancreatic </a:t>
            </a:r>
            <a:r>
              <a:rPr lang="en-US" sz="2000" i="1" dirty="0" err="1" smtClean="0"/>
              <a:t>acini</a:t>
            </a:r>
            <a:r>
              <a:rPr lang="en-US" sz="2000" i="1" dirty="0" smtClean="0"/>
              <a:t> is spherical shape formed from </a:t>
            </a:r>
            <a:r>
              <a:rPr lang="en-US" sz="2000" i="1" dirty="0" err="1" smtClean="0"/>
              <a:t>cuboidal</a:t>
            </a:r>
            <a:r>
              <a:rPr lang="en-US" sz="2000" i="1" dirty="0" smtClean="0"/>
              <a:t> cells have central nuclei . the </a:t>
            </a:r>
            <a:r>
              <a:rPr lang="en-US" sz="2000" i="1" dirty="0" err="1" smtClean="0"/>
              <a:t>acini</a:t>
            </a:r>
            <a:r>
              <a:rPr lang="en-US" sz="2000" i="1" dirty="0" smtClean="0"/>
              <a:t> of pancreas have no basket cells ( </a:t>
            </a:r>
            <a:r>
              <a:rPr lang="en-US" sz="2000" i="1" dirty="0" err="1" smtClean="0"/>
              <a:t>myoepithelial</a:t>
            </a:r>
            <a:r>
              <a:rPr lang="en-US" sz="2000" i="1" dirty="0" smtClean="0"/>
              <a:t> cells).</a:t>
            </a:r>
          </a:p>
          <a:p>
            <a:pPr algn="just" rtl="0"/>
            <a:endParaRPr lang="en-US" sz="2000" dirty="0" smtClean="0"/>
          </a:p>
          <a:p>
            <a:pPr algn="just" rtl="0"/>
            <a:r>
              <a:rPr lang="en-US" sz="2000" i="1" dirty="0" smtClean="0"/>
              <a:t>The duct system of pancreas begins with in the center of </a:t>
            </a:r>
            <a:r>
              <a:rPr lang="en-US" sz="2000" i="1" dirty="0" err="1" smtClean="0"/>
              <a:t>acinus</a:t>
            </a:r>
            <a:r>
              <a:rPr lang="en-US" sz="2000" i="1" dirty="0" smtClean="0"/>
              <a:t> which open to the intercalated duct which composed of pale low cuboidal , intercalated ducts join each other to form larger </a:t>
            </a:r>
            <a:r>
              <a:rPr lang="en-US" sz="2000" i="1" dirty="0" err="1" smtClean="0"/>
              <a:t>intralobular</a:t>
            </a:r>
            <a:r>
              <a:rPr lang="en-US" sz="2000" i="1" dirty="0" smtClean="0"/>
              <a:t> </a:t>
            </a:r>
            <a:r>
              <a:rPr lang="en-US" sz="2000" i="1" dirty="0" smtClean="0"/>
              <a:t>ducts lined by stratified cuboidal epithelium and this lead to interlobular ducts , also these later duct connect into main pancreatic duct which join the common bile duct before opening in the duodenum 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52727" y="1882775"/>
            <a:ext cx="5014873" cy="40158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sz="2400" i="1" dirty="0" smtClean="0"/>
              <a:t>2 – Endocrine units :</a:t>
            </a:r>
            <a:endParaRPr lang="en-US" sz="2400" dirty="0" smtClean="0"/>
          </a:p>
          <a:p>
            <a:pPr algn="just" rtl="0"/>
            <a:r>
              <a:rPr lang="en-US" sz="2400" i="1" dirty="0" smtClean="0"/>
              <a:t>Its composed of spherical aggregates of cells , known as islets of </a:t>
            </a:r>
            <a:r>
              <a:rPr lang="en-US" sz="2400" i="1" dirty="0" err="1" smtClean="0"/>
              <a:t>langerhans</a:t>
            </a:r>
            <a:r>
              <a:rPr lang="en-US" sz="2400" i="1" dirty="0" smtClean="0"/>
              <a:t>, that are scattered among the </a:t>
            </a:r>
            <a:r>
              <a:rPr lang="en-US" sz="2400" i="1" dirty="0" err="1" smtClean="0"/>
              <a:t>acini</a:t>
            </a:r>
            <a:r>
              <a:rPr lang="en-US" sz="2400" i="1" dirty="0" smtClean="0"/>
              <a:t> .There are five cell types composing the islets of </a:t>
            </a:r>
            <a:r>
              <a:rPr lang="en-US" sz="2400" i="1" dirty="0" err="1" smtClean="0"/>
              <a:t>langerhans</a:t>
            </a:r>
            <a:r>
              <a:rPr lang="en-US" sz="2400" i="1" dirty="0" smtClean="0"/>
              <a:t> :Alpha , Beta , Delta , PP cells and G-cells These cells cannot be differentiated from each other by rotten histological examination . These five cells types responsible for synthesis, Insulin ,</a:t>
            </a:r>
            <a:r>
              <a:rPr lang="en-US" sz="2400" i="1" dirty="0" err="1" smtClean="0"/>
              <a:t>Glacogon</a:t>
            </a:r>
            <a:r>
              <a:rPr lang="en-US" sz="2400" i="1" dirty="0" smtClean="0"/>
              <a:t> , </a:t>
            </a:r>
            <a:r>
              <a:rPr lang="en-US" sz="2400" i="1" dirty="0" err="1" smtClean="0"/>
              <a:t>somatostatine</a:t>
            </a:r>
            <a:r>
              <a:rPr lang="en-US" sz="2400" i="1" dirty="0" smtClean="0"/>
              <a:t> , </a:t>
            </a:r>
            <a:r>
              <a:rPr lang="en-US" sz="2400" i="1" dirty="0" err="1" smtClean="0"/>
              <a:t>Gastrin</a:t>
            </a:r>
            <a:r>
              <a:rPr lang="en-US" sz="2400" i="1" dirty="0" smtClean="0"/>
              <a:t> , pancreatic polypeptide 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221071_x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4176" y="1600200"/>
            <a:ext cx="5132847" cy="45307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dirty="0" smtClean="0"/>
              <a:t>Liver :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sz="2000" i="1" dirty="0" smtClean="0"/>
              <a:t>The liver is a largest gland in the body its surrounded by </a:t>
            </a:r>
            <a:r>
              <a:rPr lang="en-US" sz="2000" i="1" dirty="0" err="1" smtClean="0"/>
              <a:t>mesothelium</a:t>
            </a:r>
            <a:r>
              <a:rPr lang="en-US" sz="2000" i="1" dirty="0" smtClean="0"/>
              <a:t> .The connective tissue capsule extend into the gland and divided it into lobes and lobules . The parenchyma of liver is consist of epithelial cells of </a:t>
            </a:r>
            <a:r>
              <a:rPr lang="en-US" sz="2000" i="1" dirty="0" err="1" smtClean="0"/>
              <a:t>endodermal</a:t>
            </a:r>
            <a:r>
              <a:rPr lang="en-US" sz="2000" i="1" dirty="0" smtClean="0"/>
              <a:t> origin, the </a:t>
            </a:r>
            <a:r>
              <a:rPr lang="en-US" sz="2000" i="1" dirty="0" err="1" smtClean="0"/>
              <a:t>hepatocytes</a:t>
            </a:r>
            <a:r>
              <a:rPr lang="en-US" sz="2000" i="1" dirty="0" smtClean="0"/>
              <a:t> arranged in </a:t>
            </a:r>
            <a:r>
              <a:rPr lang="en-US" sz="2000" i="1" dirty="0" err="1" smtClean="0"/>
              <a:t>anastomosing</a:t>
            </a:r>
            <a:r>
              <a:rPr lang="en-US" sz="2000" i="1" dirty="0" smtClean="0"/>
              <a:t> rows separated by sinusoids converging on the central vein , the sinusoids are lined with fenestrated endothelial cells and macrophages (</a:t>
            </a:r>
            <a:r>
              <a:rPr lang="en-US" sz="2000" i="1" dirty="0" err="1" smtClean="0"/>
              <a:t>Kupffer</a:t>
            </a:r>
            <a:r>
              <a:rPr lang="en-US" sz="2000" i="1" dirty="0" smtClean="0"/>
              <a:t> cells ).</a:t>
            </a:r>
            <a:endParaRPr lang="en-US" sz="2000" dirty="0" smtClean="0"/>
          </a:p>
          <a:p>
            <a:pPr algn="just" rtl="0"/>
            <a:r>
              <a:rPr lang="en-US" sz="2000" i="1" dirty="0" smtClean="0"/>
              <a:t>The bile is secreted by each hepatocytes into the bile </a:t>
            </a:r>
            <a:r>
              <a:rPr lang="en-US" sz="2000" i="1" dirty="0" err="1" smtClean="0"/>
              <a:t>canaliculi</a:t>
            </a:r>
            <a:r>
              <a:rPr lang="en-US" sz="2000" i="1" dirty="0" smtClean="0"/>
              <a:t> , that are lined with the plasma membrane of the hepatocytes </a:t>
            </a:r>
            <a:r>
              <a:rPr lang="en-US" sz="2000" i="1" smtClean="0"/>
              <a:t>between </a:t>
            </a:r>
            <a:r>
              <a:rPr lang="en-US" sz="2000" i="1" smtClean="0"/>
              <a:t>adjacent </a:t>
            </a:r>
            <a:r>
              <a:rPr lang="en-US" sz="2000" i="1" dirty="0" smtClean="0"/>
              <a:t>liver cells . Its flows from there the bile ducts are lined with </a:t>
            </a:r>
            <a:r>
              <a:rPr lang="en-US" sz="2000" i="1" dirty="0" err="1" smtClean="0"/>
              <a:t>cuboidal</a:t>
            </a:r>
            <a:r>
              <a:rPr lang="en-US" sz="2000" i="1" dirty="0" smtClean="0"/>
              <a:t> epithelium in the portal areas .</a:t>
            </a:r>
          </a:p>
          <a:p>
            <a:pPr algn="just" rtl="0"/>
            <a:r>
              <a:rPr lang="en-US" sz="2000" i="1" dirty="0" smtClean="0"/>
              <a:t>Note : The smallest functional unite of liver is </a:t>
            </a:r>
            <a:r>
              <a:rPr lang="en-US" sz="2000" i="1" dirty="0" err="1" smtClean="0"/>
              <a:t>acini</a:t>
            </a:r>
            <a:r>
              <a:rPr lang="en-US" sz="2000" i="1" dirty="0" smtClean="0"/>
              <a:t> .  </a:t>
            </a:r>
            <a:endParaRPr lang="en-US" sz="2000" dirty="0" smtClean="0"/>
          </a:p>
          <a:p>
            <a:pPr algn="just" rtl="0"/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عنصر نائب للمحتوى 6" descr="400px-Liver_histology_00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2293" y="2878931"/>
            <a:ext cx="4477107" cy="2988469"/>
          </a:xfrm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عنصر نائب للمحتوى 7" descr="liver histology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 r="7706"/>
          <a:stretch>
            <a:fillRect/>
          </a:stretch>
        </p:blipFill>
        <p:spPr>
          <a:xfrm>
            <a:off x="4645025" y="2880728"/>
            <a:ext cx="4498975" cy="306287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</TotalTime>
  <Words>376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Layers</vt:lpstr>
      <vt:lpstr>Histology</vt:lpstr>
      <vt:lpstr>Pancreas</vt:lpstr>
      <vt:lpstr>Pancreas</vt:lpstr>
      <vt:lpstr>PowerPoint Presentation</vt:lpstr>
      <vt:lpstr>Pancreas</vt:lpstr>
      <vt:lpstr>PowerPoint Presentation</vt:lpstr>
      <vt:lpstr>Liver :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</dc:creator>
  <cp:lastModifiedBy>DR.Ahmed Saker</cp:lastModifiedBy>
  <cp:revision>186</cp:revision>
  <dcterms:created xsi:type="dcterms:W3CDTF">2008-10-13T19:40:29Z</dcterms:created>
  <dcterms:modified xsi:type="dcterms:W3CDTF">2019-03-10T19:22:11Z</dcterms:modified>
</cp:coreProperties>
</file>